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757" r:id="rId2"/>
    <p:sldId id="764" r:id="rId3"/>
    <p:sldId id="766" r:id="rId4"/>
    <p:sldId id="767" r:id="rId5"/>
  </p:sldIdLst>
  <p:sldSz cx="12190413" cy="6859588"/>
  <p:notesSz cx="6858000" cy="9144000"/>
  <p:embeddedFontLst>
    <p:embeddedFont>
      <p:font typeface="Montserrat" panose="000005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200">
          <p15:clr>
            <a:srgbClr val="9AA0A6"/>
          </p15:clr>
        </p15:guide>
        <p15:guide id="3" pos="1039">
          <p15:clr>
            <a:srgbClr val="9AA0A6"/>
          </p15:clr>
        </p15:guide>
        <p15:guide id="4" pos="1147">
          <p15:clr>
            <a:srgbClr val="9AA0A6"/>
          </p15:clr>
        </p15:guide>
        <p15:guide id="5" pos="1941">
          <p15:clr>
            <a:srgbClr val="9AA0A6"/>
          </p15:clr>
        </p15:guide>
        <p15:guide id="6" pos="2014">
          <p15:clr>
            <a:srgbClr val="9AA0A6"/>
          </p15:clr>
        </p15:guide>
        <p15:guide id="7" pos="2848">
          <p15:clr>
            <a:srgbClr val="9AA0A6"/>
          </p15:clr>
        </p15:guide>
        <p15:guide id="8" pos="2925">
          <p15:clr>
            <a:srgbClr val="9AA0A6"/>
          </p15:clr>
        </p15:guide>
        <p15:guide id="9" pos="3746">
          <p15:clr>
            <a:srgbClr val="9AA0A6"/>
          </p15:clr>
        </p15:guide>
        <p15:guide id="10" pos="3819">
          <p15:clr>
            <a:srgbClr val="9AA0A6"/>
          </p15:clr>
        </p15:guide>
        <p15:guide id="11" pos="4653">
          <p15:clr>
            <a:srgbClr val="9AA0A6"/>
          </p15:clr>
        </p15:guide>
        <p15:guide id="12" pos="4721">
          <p15:clr>
            <a:srgbClr val="9AA0A6"/>
          </p15:clr>
        </p15:guide>
        <p15:guide id="13" orient="horz" pos="2972">
          <p15:clr>
            <a:srgbClr val="9AA0A6"/>
          </p15:clr>
        </p15:guide>
        <p15:guide id="14" orient="horz" pos="3964">
          <p15:clr>
            <a:srgbClr val="A4A3A4"/>
          </p15:clr>
        </p15:guide>
        <p15:guide id="15" pos="3840">
          <p15:clr>
            <a:srgbClr val="A4A3A4"/>
          </p15:clr>
        </p15:guide>
        <p15:guide id="16" pos="267">
          <p15:clr>
            <a:srgbClr val="A4A3A4"/>
          </p15:clr>
        </p15:guide>
        <p15:guide id="17" pos="1385">
          <p15:clr>
            <a:srgbClr val="A4A3A4"/>
          </p15:clr>
        </p15:guide>
        <p15:guide id="18" pos="1529">
          <p15:clr>
            <a:srgbClr val="A4A3A4"/>
          </p15:clr>
        </p15:guide>
        <p15:guide id="19" pos="2588">
          <p15:clr>
            <a:srgbClr val="A4A3A4"/>
          </p15:clr>
        </p15:guide>
        <p15:guide id="20" pos="2685">
          <p15:clr>
            <a:srgbClr val="A4A3A4"/>
          </p15:clr>
        </p15:guide>
        <p15:guide id="21" pos="3797">
          <p15:clr>
            <a:srgbClr val="A4A3A4"/>
          </p15:clr>
        </p15:guide>
        <p15:guide id="22" pos="3899">
          <p15:clr>
            <a:srgbClr val="A4A3A4"/>
          </p15:clr>
        </p15:guide>
        <p15:guide id="23" pos="4994">
          <p15:clr>
            <a:srgbClr val="A4A3A4"/>
          </p15:clr>
        </p15:guide>
        <p15:guide id="24" pos="5091">
          <p15:clr>
            <a:srgbClr val="A4A3A4"/>
          </p15:clr>
        </p15:guide>
        <p15:guide id="25" pos="6203">
          <p15:clr>
            <a:srgbClr val="A4A3A4"/>
          </p15:clr>
        </p15:guide>
        <p15:guide id="26" pos="62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  <a:srgbClr val="FF8F8F"/>
    <a:srgbClr val="E6EFFE"/>
    <a:srgbClr val="71A4F7"/>
    <a:srgbClr val="EFFDFF"/>
    <a:srgbClr val="E3F2D2"/>
    <a:srgbClr val="F3FAEC"/>
    <a:srgbClr val="D2EBB7"/>
    <a:srgbClr val="E7F4D8"/>
    <a:srgbClr val="B6D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500" y="-532"/>
      </p:cViewPr>
      <p:guideLst>
        <p:guide pos="2880"/>
        <p:guide pos="200"/>
        <p:guide pos="1039"/>
        <p:guide pos="1147"/>
        <p:guide pos="1941"/>
        <p:guide pos="2014"/>
        <p:guide pos="2848"/>
        <p:guide pos="2925"/>
        <p:guide pos="3746"/>
        <p:guide pos="3819"/>
        <p:guide pos="4653"/>
        <p:guide pos="4721"/>
        <p:guide orient="horz" pos="2972"/>
        <p:guide orient="horz" pos="3964"/>
        <p:guide pos="3840"/>
        <p:guide pos="267"/>
        <p:guide pos="1385"/>
        <p:guide pos="1529"/>
        <p:guide pos="2588"/>
        <p:guide pos="2685"/>
        <p:guide pos="3797"/>
        <p:guide pos="3899"/>
        <p:guide pos="4994"/>
        <p:guide pos="5091"/>
        <p:guide pos="6203"/>
        <p:guide pos="62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ddel\.vscode\c5\Bitacoras\C2%20Sur\NSA_C2%20Sur_2023-03-01_2023-04-3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Nadie solicita el</a:t>
            </a:r>
            <a:r>
              <a:rPr lang="es-MX" sz="1000" baseline="0"/>
              <a:t> apoyo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General'!$F$28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General'!$G$28</c:f>
              <c:numCache>
                <c:formatCode>General</c:formatCode>
                <c:ptCount val="1"/>
                <c:pt idx="0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5-4102-AA2B-81ABFBA323ED}"/>
            </c:ext>
          </c:extLst>
        </c:ser>
        <c:ser>
          <c:idx val="1"/>
          <c:order val="1"/>
          <c:tx>
            <c:strRef>
              <c:f>'Tabla y graficas General'!$F$29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25-4102-AA2B-81ABFBA323ED}"/>
            </c:ext>
          </c:extLst>
        </c:ser>
        <c:ser>
          <c:idx val="2"/>
          <c:order val="2"/>
          <c:tx>
            <c:strRef>
              <c:f>'Tabla y graficas General'!$F$30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General'!$G$30</c:f>
              <c:numCache>
                <c:formatCode>General</c:formatCode>
                <c:ptCount val="1"/>
                <c:pt idx="0">
                  <c:v>1091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25-4102-AA2B-81ABFBA323ED}"/>
            </c:ext>
          </c:extLst>
        </c:ser>
        <c:ser>
          <c:idx val="3"/>
          <c:order val="3"/>
          <c:tx>
            <c:strRef>
              <c:f>'Tabla y graficas General'!$F$31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General'!$G$31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25-4102-AA2B-81ABFBA32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821776"/>
        <c:axId val="1592204111"/>
      </c:barChart>
      <c:catAx>
        <c:axId val="4708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92204111"/>
        <c:crosses val="autoZero"/>
        <c:auto val="1"/>
        <c:lblAlgn val="ctr"/>
        <c:lblOffset val="100"/>
        <c:noMultiLvlLbl val="0"/>
      </c:catAx>
      <c:valAx>
        <c:axId val="15922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70821776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/>
              <a:t>Realizó</a:t>
            </a:r>
            <a:r>
              <a:rPr lang="en-US" sz="900" baseline="0"/>
              <a:t> e</a:t>
            </a:r>
            <a:r>
              <a:rPr lang="en-US" sz="900"/>
              <a:t>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BENITO JUAREZ'!$F$38</c:f>
              <c:strCache>
                <c:ptCount val="1"/>
                <c:pt idx="0">
                  <c:v>RE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0-429E-826D-BDFA89B7557A}"/>
            </c:ext>
          </c:extLst>
        </c:ser>
        <c:ser>
          <c:idx val="1"/>
          <c:order val="1"/>
          <c:tx>
            <c:strRef>
              <c:f>'Tabla y graficas BENITO JUAREZ'!$F$39</c:f>
              <c:strCache>
                <c:ptCount val="1"/>
                <c:pt idx="0">
                  <c:v>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JUAREZ'!$G$39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C0-429E-826D-BDFA89B7557A}"/>
            </c:ext>
          </c:extLst>
        </c:ser>
        <c:ser>
          <c:idx val="2"/>
          <c:order val="2"/>
          <c:tx>
            <c:strRef>
              <c:f>'Tabla y graficas BENITO JUAREZ'!$F$40</c:f>
              <c:strCache>
                <c:ptCount val="1"/>
                <c:pt idx="0">
                  <c:v>NRE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JUAREZ'!$G$40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C0-429E-826D-BDFA89B7557A}"/>
            </c:ext>
          </c:extLst>
        </c:ser>
        <c:ser>
          <c:idx val="3"/>
          <c:order val="3"/>
          <c:tx>
            <c:strRef>
              <c:f>'Tabla y graficas BENITO JUAREZ'!$F$41</c:f>
              <c:strCache>
                <c:ptCount val="1"/>
                <c:pt idx="0">
                  <c:v>NRNE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JUAREZ'!$G$41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C0-429E-826D-BDFA89B75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069727"/>
        <c:axId val="1239423551"/>
      </c:barChart>
      <c:catAx>
        <c:axId val="11406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39423551"/>
        <c:crosses val="autoZero"/>
        <c:auto val="1"/>
        <c:lblAlgn val="ctr"/>
        <c:lblOffset val="100"/>
        <c:noMultiLvlLbl val="0"/>
      </c:catAx>
      <c:valAx>
        <c:axId val="123942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4069727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Nadie solicita el</a:t>
            </a:r>
            <a:r>
              <a:rPr lang="es-MX" sz="1000" baseline="0"/>
              <a:t> apoyo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COYOACAN'!$F$28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COYOACAN'!$G$28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B3-4046-B4A3-48D9A85D56B0}"/>
            </c:ext>
          </c:extLst>
        </c:ser>
        <c:ser>
          <c:idx val="1"/>
          <c:order val="1"/>
          <c:tx>
            <c:strRef>
              <c:f>'Tabla y graficas COYOACAN'!$F$29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B3-4046-B4A3-48D9A85D56B0}"/>
            </c:ext>
          </c:extLst>
        </c:ser>
        <c:ser>
          <c:idx val="2"/>
          <c:order val="2"/>
          <c:tx>
            <c:strRef>
              <c:f>'Tabla y graficas COYOACAN'!$F$30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COYOACAN'!$G$30</c:f>
              <c:numCache>
                <c:formatCode>General</c:formatCode>
                <c:ptCount val="1"/>
                <c:pt idx="0">
                  <c:v>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B3-4046-B4A3-48D9A85D56B0}"/>
            </c:ext>
          </c:extLst>
        </c:ser>
        <c:ser>
          <c:idx val="3"/>
          <c:order val="3"/>
          <c:tx>
            <c:strRef>
              <c:f>'Tabla y graficas COYOACAN'!$F$31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COYOACAN'!$G$31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B3-4046-B4A3-48D9A85D5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821776"/>
        <c:axId val="1592204111"/>
      </c:barChart>
      <c:catAx>
        <c:axId val="4708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92204111"/>
        <c:crosses val="autoZero"/>
        <c:auto val="1"/>
        <c:lblAlgn val="ctr"/>
        <c:lblOffset val="100"/>
        <c:noMultiLvlLbl val="0"/>
      </c:catAx>
      <c:valAx>
        <c:axId val="15922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70821776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/>
              <a:t>Amplió del recorrido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COYOACAN'!$F$34</c:f>
              <c:strCache>
                <c:ptCount val="1"/>
                <c:pt idx="0">
                  <c:v>Amplio recorrido</c:v>
                </c:pt>
              </c:strCache>
            </c:strRef>
          </c:tx>
          <c:spPr>
            <a:solidFill>
              <a:srgbClr val="BFBFBF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COYOACAN'!$G$34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B9-4765-8269-671244556C2A}"/>
            </c:ext>
          </c:extLst>
        </c:ser>
        <c:ser>
          <c:idx val="1"/>
          <c:order val="1"/>
          <c:tx>
            <c:strRef>
              <c:f>'Tabla y graficas COYOACAN'!$F$35</c:f>
              <c:strCache>
                <c:ptCount val="1"/>
                <c:pt idx="0">
                  <c:v>No amplio recorrido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COYOACAN'!$G$35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B9-4765-8269-671244556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9634783"/>
        <c:axId val="1248120559"/>
      </c:barChart>
      <c:catAx>
        <c:axId val="174963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48120559"/>
        <c:crosses val="autoZero"/>
        <c:auto val="1"/>
        <c:lblAlgn val="ctr"/>
        <c:lblOffset val="100"/>
        <c:noMultiLvlLbl val="0"/>
      </c:catAx>
      <c:valAx>
        <c:axId val="124812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49634783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7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/>
              <a:t>Realizó</a:t>
            </a:r>
            <a:r>
              <a:rPr lang="en-US" sz="900" baseline="0"/>
              <a:t> e</a:t>
            </a:r>
            <a:r>
              <a:rPr lang="en-US" sz="900"/>
              <a:t>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COYOACAN'!$F$38</c:f>
              <c:strCache>
                <c:ptCount val="1"/>
                <c:pt idx="0">
                  <c:v>RE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COYOACAN'!$G$38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7A-474E-9A54-B7DC756AC8E2}"/>
            </c:ext>
          </c:extLst>
        </c:ser>
        <c:ser>
          <c:idx val="1"/>
          <c:order val="1"/>
          <c:tx>
            <c:strRef>
              <c:f>'Tabla y graficas COYOACAN'!$F$39</c:f>
              <c:strCache>
                <c:ptCount val="1"/>
                <c:pt idx="0">
                  <c:v>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COYOACAN'!$G$39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7A-474E-9A54-B7DC756AC8E2}"/>
            </c:ext>
          </c:extLst>
        </c:ser>
        <c:ser>
          <c:idx val="2"/>
          <c:order val="2"/>
          <c:tx>
            <c:strRef>
              <c:f>'Tabla y graficas COYOACAN'!$F$40</c:f>
              <c:strCache>
                <c:ptCount val="1"/>
                <c:pt idx="0">
                  <c:v>NRE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COYOACAN'!$G$40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7A-474E-9A54-B7DC756AC8E2}"/>
            </c:ext>
          </c:extLst>
        </c:ser>
        <c:ser>
          <c:idx val="3"/>
          <c:order val="3"/>
          <c:tx>
            <c:strRef>
              <c:f>'Tabla y graficas COYOACAN'!$F$41</c:f>
              <c:strCache>
                <c:ptCount val="1"/>
                <c:pt idx="0">
                  <c:v>NRNE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COYOACAN'!$G$41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7A-474E-9A54-B7DC756AC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069727"/>
        <c:axId val="1239423551"/>
      </c:barChart>
      <c:catAx>
        <c:axId val="11406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39423551"/>
        <c:crosses val="autoZero"/>
        <c:auto val="1"/>
        <c:lblAlgn val="ctr"/>
        <c:lblOffset val="100"/>
        <c:noMultiLvlLbl val="0"/>
      </c:catAx>
      <c:valAx>
        <c:axId val="123942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4069727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No</a:t>
            </a:r>
            <a:r>
              <a:rPr lang="es-MX" sz="1000" baseline="0"/>
              <a:t> </a:t>
            </a:r>
            <a:r>
              <a:rPr lang="es-MX" sz="1000"/>
              <a:t>Amplio</a:t>
            </a:r>
            <a:r>
              <a:rPr lang="es-MX" sz="1000" baseline="0"/>
              <a:t> el recorrido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COYOACAN'!$F$11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rgbClr val="FFC1C1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COYOACAN'!$G$11</c:f>
              <c:numCache>
                <c:formatCode>0%</c:formatCode>
                <c:ptCount val="1"/>
                <c:pt idx="0">
                  <c:v>0.14084507042253519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9-4401-8F38-E8C19C7653ED}"/>
            </c:ext>
          </c:extLst>
        </c:ser>
        <c:ser>
          <c:idx val="1"/>
          <c:order val="1"/>
          <c:tx>
            <c:strRef>
              <c:f>'Tabla y graficas COYOACAN'!$F$12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COYOACAN'!$G$12</c:f>
              <c:numCache>
                <c:formatCode>0%</c:formatCode>
                <c:ptCount val="1"/>
                <c:pt idx="0">
                  <c:v>7.5268817204301078E-2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9-4401-8F38-E8C19C765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Realiza</a:t>
            </a:r>
            <a:r>
              <a:rPr lang="es-MX" sz="1000" baseline="0"/>
              <a:t> </a:t>
            </a:r>
            <a:r>
              <a:rPr lang="es-MX" sz="1000"/>
              <a:t>ENTREVISTA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COYOACAN'!$F$15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COYOACAN'!$G$15</c:f>
              <c:numCache>
                <c:formatCode>0%</c:formatCode>
                <c:ptCount val="1"/>
                <c:pt idx="0">
                  <c:v>1.7605633802816899E-2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4-4DF0-902F-C29DB0205197}"/>
            </c:ext>
          </c:extLst>
        </c:ser>
        <c:ser>
          <c:idx val="1"/>
          <c:order val="1"/>
          <c:tx>
            <c:strRef>
              <c:f>'Tabla y graficas COYOACAN'!$F$16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COYOACAN'!$G$14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COYOACAN'!$G$16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24-4DF0-902F-C29DB02051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Nadie solicita el</a:t>
            </a:r>
            <a:r>
              <a:rPr lang="es-MX" sz="1000" baseline="0"/>
              <a:t> apoyo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TLALPAN'!$F$28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TLALPAN'!$G$28</c:f>
              <c:numCache>
                <c:formatCode>General</c:formatCode>
                <c:ptCount val="1"/>
                <c:pt idx="0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7-4D57-B215-5EAB39E1EBD0}"/>
            </c:ext>
          </c:extLst>
        </c:ser>
        <c:ser>
          <c:idx val="1"/>
          <c:order val="1"/>
          <c:tx>
            <c:strRef>
              <c:f>'Tabla y graficas TLALPAN'!$F$29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97-4D57-B215-5EAB39E1EBD0}"/>
            </c:ext>
          </c:extLst>
        </c:ser>
        <c:ser>
          <c:idx val="2"/>
          <c:order val="2"/>
          <c:tx>
            <c:strRef>
              <c:f>'Tabla y graficas TLALPAN'!$F$30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TLALPAN'!$G$30</c:f>
              <c:numCache>
                <c:formatCode>General</c:formatCode>
                <c:ptCount val="1"/>
                <c:pt idx="0">
                  <c:v>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97-4D57-B215-5EAB39E1EBD0}"/>
            </c:ext>
          </c:extLst>
        </c:ser>
        <c:ser>
          <c:idx val="3"/>
          <c:order val="3"/>
          <c:tx>
            <c:strRef>
              <c:f>'Tabla y graficas TLALPAN'!$F$31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TLALPAN'!$G$31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97-4D57-B215-5EAB39E1E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821776"/>
        <c:axId val="1592204111"/>
      </c:barChart>
      <c:catAx>
        <c:axId val="4708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92204111"/>
        <c:crosses val="autoZero"/>
        <c:auto val="1"/>
        <c:lblAlgn val="ctr"/>
        <c:lblOffset val="100"/>
        <c:noMultiLvlLbl val="0"/>
      </c:catAx>
      <c:valAx>
        <c:axId val="15922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70821776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/>
              <a:t>Amplió del recorrido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TLALPAN'!$F$34</c:f>
              <c:strCache>
                <c:ptCount val="1"/>
                <c:pt idx="0">
                  <c:v>Amplio recorrido</c:v>
                </c:pt>
              </c:strCache>
            </c:strRef>
          </c:tx>
          <c:spPr>
            <a:solidFill>
              <a:srgbClr val="BFBFBF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TLALPAN'!$G$34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8-4548-A117-4F8BD0D8BD41}"/>
            </c:ext>
          </c:extLst>
        </c:ser>
        <c:ser>
          <c:idx val="1"/>
          <c:order val="1"/>
          <c:tx>
            <c:strRef>
              <c:f>'Tabla y graficas TLALPAN'!$F$35</c:f>
              <c:strCache>
                <c:ptCount val="1"/>
                <c:pt idx="0">
                  <c:v>No amplio recorrido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TLALPAN'!$G$35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28-4548-A117-4F8BD0D8B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9634783"/>
        <c:axId val="1248120559"/>
      </c:barChart>
      <c:catAx>
        <c:axId val="174963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48120559"/>
        <c:crosses val="autoZero"/>
        <c:auto val="1"/>
        <c:lblAlgn val="ctr"/>
        <c:lblOffset val="100"/>
        <c:noMultiLvlLbl val="0"/>
      </c:catAx>
      <c:valAx>
        <c:axId val="124812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49634783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7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/>
              <a:t>Realizó</a:t>
            </a:r>
            <a:r>
              <a:rPr lang="en-US" sz="900" baseline="0"/>
              <a:t> e</a:t>
            </a:r>
            <a:r>
              <a:rPr lang="en-US" sz="900"/>
              <a:t>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TLALPAN'!$F$38</c:f>
              <c:strCache>
                <c:ptCount val="1"/>
                <c:pt idx="0">
                  <c:v>RE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53-4630-8745-464340CC2831}"/>
            </c:ext>
          </c:extLst>
        </c:ser>
        <c:ser>
          <c:idx val="1"/>
          <c:order val="1"/>
          <c:tx>
            <c:strRef>
              <c:f>'Tabla y graficas TLALPAN'!$F$39</c:f>
              <c:strCache>
                <c:ptCount val="1"/>
                <c:pt idx="0">
                  <c:v>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TLALPAN'!$G$39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53-4630-8745-464340CC2831}"/>
            </c:ext>
          </c:extLst>
        </c:ser>
        <c:ser>
          <c:idx val="2"/>
          <c:order val="2"/>
          <c:tx>
            <c:strRef>
              <c:f>'Tabla y graficas TLALPAN'!$F$40</c:f>
              <c:strCache>
                <c:ptCount val="1"/>
                <c:pt idx="0">
                  <c:v>NRE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TLALPAN'!$G$40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53-4630-8745-464340CC2831}"/>
            </c:ext>
          </c:extLst>
        </c:ser>
        <c:ser>
          <c:idx val="3"/>
          <c:order val="3"/>
          <c:tx>
            <c:strRef>
              <c:f>'Tabla y graficas TLALPAN'!$F$41</c:f>
              <c:strCache>
                <c:ptCount val="1"/>
                <c:pt idx="0">
                  <c:v>NRNE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TLALPAN'!$G$41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53-4630-8745-464340CC2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069727"/>
        <c:axId val="1239423551"/>
      </c:barChart>
      <c:catAx>
        <c:axId val="11406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39423551"/>
        <c:crosses val="autoZero"/>
        <c:auto val="1"/>
        <c:lblAlgn val="ctr"/>
        <c:lblOffset val="100"/>
        <c:noMultiLvlLbl val="0"/>
      </c:catAx>
      <c:valAx>
        <c:axId val="123942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4069727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No</a:t>
            </a:r>
            <a:r>
              <a:rPr lang="es-MX" sz="1000" baseline="0"/>
              <a:t> </a:t>
            </a:r>
            <a:r>
              <a:rPr lang="es-MX" sz="1000"/>
              <a:t>Amplio</a:t>
            </a:r>
            <a:r>
              <a:rPr lang="es-MX" sz="1000" baseline="0"/>
              <a:t> el recorrido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TLALPAN'!$F$11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rgbClr val="FFC1C1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TLALPAN'!$G$11</c:f>
              <c:numCache>
                <c:formatCode>0%</c:formatCode>
                <c:ptCount val="1"/>
                <c:pt idx="0">
                  <c:v>7.5789473684210532E-2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A4-4E15-92E8-0C702C9EBA53}"/>
            </c:ext>
          </c:extLst>
        </c:ser>
        <c:ser>
          <c:idx val="1"/>
          <c:order val="1"/>
          <c:tx>
            <c:strRef>
              <c:f>'Tabla y graficas TLALPAN'!$F$12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TLALPAN'!$G$12</c:f>
              <c:numCache>
                <c:formatCode>0%</c:formatCode>
                <c:ptCount val="1"/>
                <c:pt idx="0">
                  <c:v>8.9041095890410954E-2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A4-4E15-92E8-0C702C9EB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/>
              <a:t>Amplió del recorrido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General'!$F$34</c:f>
              <c:strCache>
                <c:ptCount val="1"/>
                <c:pt idx="0">
                  <c:v>Amplio recorrido</c:v>
                </c:pt>
              </c:strCache>
            </c:strRef>
          </c:tx>
          <c:spPr>
            <a:solidFill>
              <a:srgbClr val="BFBFBF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General'!$G$34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38-4FAB-A023-EE866E9DE771}"/>
            </c:ext>
          </c:extLst>
        </c:ser>
        <c:ser>
          <c:idx val="1"/>
          <c:order val="1"/>
          <c:tx>
            <c:strRef>
              <c:f>'Tabla y graficas General'!$F$35</c:f>
              <c:strCache>
                <c:ptCount val="1"/>
                <c:pt idx="0">
                  <c:v>No amplio recorrido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General'!$G$35</c:f>
              <c:numCache>
                <c:formatCode>General</c:formatCode>
                <c:ptCount val="1"/>
                <c:pt idx="0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38-4FAB-A023-EE866E9DE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9634783"/>
        <c:axId val="1248120559"/>
      </c:barChart>
      <c:catAx>
        <c:axId val="174963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48120559"/>
        <c:crosses val="autoZero"/>
        <c:auto val="1"/>
        <c:lblAlgn val="ctr"/>
        <c:lblOffset val="100"/>
        <c:noMultiLvlLbl val="0"/>
      </c:catAx>
      <c:valAx>
        <c:axId val="124812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49634783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7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Realiza</a:t>
            </a:r>
            <a:r>
              <a:rPr lang="es-MX" sz="1000" baseline="0"/>
              <a:t> </a:t>
            </a:r>
            <a:r>
              <a:rPr lang="es-MX" sz="1000"/>
              <a:t>ENTREVISTA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TLALPAN'!$F$15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TLALPAN'!$G$15</c:f>
              <c:numCache>
                <c:formatCode>0%</c:formatCode>
                <c:ptCount val="1"/>
                <c:pt idx="0">
                  <c:v>8.4210526315789472E-3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1-4FAE-A256-1535CCA892DA}"/>
            </c:ext>
          </c:extLst>
        </c:ser>
        <c:ser>
          <c:idx val="1"/>
          <c:order val="1"/>
          <c:tx>
            <c:strRef>
              <c:f>'Tabla y graficas TLALPAN'!$F$16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TLALPAN'!$G$14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TLALPAN'!$G$16</c:f>
              <c:numCache>
                <c:formatCode>0%</c:formatCode>
                <c:ptCount val="1"/>
                <c:pt idx="0">
                  <c:v>2.0547945205479451E-2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31-4FAE-A256-1535CCA89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/>
              <a:t>Realizó</a:t>
            </a:r>
            <a:r>
              <a:rPr lang="en-US" sz="900" baseline="0"/>
              <a:t> e</a:t>
            </a:r>
            <a:r>
              <a:rPr lang="en-US" sz="900"/>
              <a:t>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General'!$F$38</c:f>
              <c:strCache>
                <c:ptCount val="1"/>
                <c:pt idx="0">
                  <c:v>RE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General'!$G$38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3-48A8-8AFD-9364C6491539}"/>
            </c:ext>
          </c:extLst>
        </c:ser>
        <c:ser>
          <c:idx val="1"/>
          <c:order val="1"/>
          <c:tx>
            <c:strRef>
              <c:f>'Tabla y graficas General'!$F$39</c:f>
              <c:strCache>
                <c:ptCount val="1"/>
                <c:pt idx="0">
                  <c:v>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General'!$G$39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3-48A8-8AFD-9364C6491539}"/>
            </c:ext>
          </c:extLst>
        </c:ser>
        <c:ser>
          <c:idx val="2"/>
          <c:order val="2"/>
          <c:tx>
            <c:strRef>
              <c:f>'Tabla y graficas General'!$F$40</c:f>
              <c:strCache>
                <c:ptCount val="1"/>
                <c:pt idx="0">
                  <c:v>NRE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General'!$G$40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3-48A8-8AFD-9364C6491539}"/>
            </c:ext>
          </c:extLst>
        </c:ser>
        <c:ser>
          <c:idx val="3"/>
          <c:order val="3"/>
          <c:tx>
            <c:strRef>
              <c:f>'Tabla y graficas General'!$F$41</c:f>
              <c:strCache>
                <c:ptCount val="1"/>
                <c:pt idx="0">
                  <c:v>NRNE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General'!$G$37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General'!$G$41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F3-48A8-8AFD-9364C64915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069727"/>
        <c:axId val="1239423551"/>
      </c:barChart>
      <c:catAx>
        <c:axId val="11406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39423551"/>
        <c:crosses val="autoZero"/>
        <c:auto val="1"/>
        <c:lblAlgn val="ctr"/>
        <c:lblOffset val="100"/>
        <c:noMultiLvlLbl val="0"/>
      </c:catAx>
      <c:valAx>
        <c:axId val="123942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4069727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No</a:t>
            </a:r>
            <a:r>
              <a:rPr lang="es-MX" sz="1000" baseline="0"/>
              <a:t> </a:t>
            </a:r>
            <a:r>
              <a:rPr lang="es-MX" sz="1000"/>
              <a:t>Amplio</a:t>
            </a:r>
            <a:r>
              <a:rPr lang="es-MX" sz="1000" baseline="0"/>
              <a:t> el recorrido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General'!$F$11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rgbClr val="FFC1C1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General'!$G$11</c:f>
              <c:numCache>
                <c:formatCode>0%</c:formatCode>
                <c:ptCount val="1"/>
                <c:pt idx="0">
                  <c:v>0.10177865612648219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0-4207-A83F-E1BF46DD7EFB}"/>
            </c:ext>
          </c:extLst>
        </c:ser>
        <c:ser>
          <c:idx val="1"/>
          <c:order val="1"/>
          <c:tx>
            <c:strRef>
              <c:f>'Tabla y graficas General'!$F$12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General'!$G$12</c:f>
              <c:numCache>
                <c:formatCode>0%</c:formatCode>
                <c:ptCount val="1"/>
                <c:pt idx="0">
                  <c:v>0.10476190476190481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00-4207-A83F-E1BF46DD7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Realiza</a:t>
            </a:r>
            <a:r>
              <a:rPr lang="es-MX" sz="1000" baseline="0"/>
              <a:t> </a:t>
            </a:r>
            <a:r>
              <a:rPr lang="es-MX" sz="1000"/>
              <a:t>ENTREVISTA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General'!$F$15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General'!$G$15</c:f>
              <c:numCache>
                <c:formatCode>0%</c:formatCode>
                <c:ptCount val="1"/>
                <c:pt idx="0">
                  <c:v>1.482213438735178E-2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7-42E1-BDA7-583AF1E87B4F}"/>
            </c:ext>
          </c:extLst>
        </c:ser>
        <c:ser>
          <c:idx val="1"/>
          <c:order val="1"/>
          <c:tx>
            <c:strRef>
              <c:f>'Tabla y graficas General'!$F$16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General'!$G$14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General'!$G$16</c:f>
              <c:numCache>
                <c:formatCode>0%</c:formatCode>
                <c:ptCount val="1"/>
                <c:pt idx="0">
                  <c:v>1.5873015873015869E-2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37-42E1-BDA7-583AF1E87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No</a:t>
            </a:r>
            <a:r>
              <a:rPr lang="es-MX" sz="1000" baseline="0"/>
              <a:t> </a:t>
            </a:r>
            <a:r>
              <a:rPr lang="es-MX" sz="1000"/>
              <a:t>Amplio</a:t>
            </a:r>
            <a:r>
              <a:rPr lang="es-MX" sz="1000" baseline="0"/>
              <a:t> el recorrido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BENITO JUAREZ'!$F$11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rgbClr val="FFC1C1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BENITO JUAREZ'!$G$11</c:f>
              <c:numCache>
                <c:formatCode>0%</c:formatCode>
                <c:ptCount val="1"/>
                <c:pt idx="0">
                  <c:v>0.1067193675889328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5-4C48-A034-E6ABA3BF5F8A}"/>
            </c:ext>
          </c:extLst>
        </c:ser>
        <c:ser>
          <c:idx val="1"/>
          <c:order val="1"/>
          <c:tx>
            <c:strRef>
              <c:f>'Tabla y graficas BENITO JUAREZ'!$F$12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JUAREZ'!$G$10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'Tabla y graficas BENITO JUAREZ'!$G$12</c:f>
              <c:numCache>
                <c:formatCode>0%</c:formatCode>
                <c:ptCount val="1"/>
                <c:pt idx="0">
                  <c:v>0.1710526315789474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5-4C48-A034-E6ABA3BF5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Realiza</a:t>
            </a:r>
            <a:r>
              <a:rPr lang="es-MX" sz="1000" baseline="0"/>
              <a:t> </a:t>
            </a:r>
            <a:r>
              <a:rPr lang="es-MX" sz="1000"/>
              <a:t>ENTREVISTA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 y graficas BENITO JUAREZ'!$F$15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BENITO JUAREZ'!$G$15</c:f>
              <c:numCache>
                <c:formatCode>0%</c:formatCode>
                <c:ptCount val="1"/>
                <c:pt idx="0">
                  <c:v>2.3715415019762841E-2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1-42F7-9437-B426506BF465}"/>
            </c:ext>
          </c:extLst>
        </c:ser>
        <c:ser>
          <c:idx val="1"/>
          <c:order val="1"/>
          <c:tx>
            <c:strRef>
              <c:f>'Tabla y graficas BENITO JUAREZ'!$F$16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rgbClr val="92D050"/>
            </a:solidFill>
            <a:ln>
              <a:noFill/>
              <a:prstDash val="solid"/>
            </a:ln>
            <a:sp3d prstMaterial="flat"/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JUAREZ'!$G$14</c:f>
              <c:strCache>
                <c:ptCount val="1"/>
                <c:pt idx="0">
                  <c:v>Realiza Entrevista</c:v>
                </c:pt>
              </c:strCache>
            </c:strRef>
          </c:cat>
          <c:val>
            <c:numRef>
              <c:f>'Tabla y graficas BENITO JUAREZ'!$G$16</c:f>
              <c:numCache>
                <c:formatCode>0%</c:formatCode>
                <c:ptCount val="1"/>
                <c:pt idx="0">
                  <c:v>2.6315789473684209E-2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81-42F7-9437-B426506BF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98848"/>
        <c:axId val="1371399808"/>
      </c:barChart>
      <c:catAx>
        <c:axId val="137139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1399808"/>
        <c:crosses val="autoZero"/>
        <c:auto val="1"/>
        <c:lblAlgn val="ctr"/>
        <c:lblOffset val="100"/>
        <c:noMultiLvlLbl val="0"/>
      </c:catAx>
      <c:valAx>
        <c:axId val="13713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71398848"/>
        <c:crosses val="autoZero"/>
        <c:crossBetween val="between"/>
      </c:valAx>
    </c:plotArea>
    <c:legend>
      <c:legendPos val="t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000"/>
              <a:t>Nadie solicita el</a:t>
            </a:r>
            <a:r>
              <a:rPr lang="es-MX" sz="1000" baseline="0"/>
              <a:t> apoyo</a:t>
            </a:r>
            <a:endParaRPr lang="es-MX" sz="1000"/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BENITO JUAREZ'!$F$28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JUAREZ'!$G$28</c:f>
              <c:numCache>
                <c:formatCode>General</c:formatCode>
                <c:ptCount val="1"/>
                <c:pt idx="0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D-403C-85B4-2EE899B5930D}"/>
            </c:ext>
          </c:extLst>
        </c:ser>
        <c:ser>
          <c:idx val="1"/>
          <c:order val="1"/>
          <c:tx>
            <c:strRef>
              <c:f>'Tabla y graficas BENITO JUAREZ'!$F$29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D-403C-85B4-2EE899B5930D}"/>
            </c:ext>
          </c:extLst>
        </c:ser>
        <c:ser>
          <c:idx val="2"/>
          <c:order val="2"/>
          <c:tx>
            <c:strRef>
              <c:f>'Tabla y graficas BENITO JUAREZ'!$F$30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JUAREZ'!$G$30</c:f>
              <c:numCache>
                <c:formatCode>General</c:formatCode>
                <c:ptCount val="1"/>
                <c:pt idx="0">
                  <c:v>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D-403C-85B4-2EE899B5930D}"/>
            </c:ext>
          </c:extLst>
        </c:ser>
        <c:ser>
          <c:idx val="3"/>
          <c:order val="3"/>
          <c:tx>
            <c:strRef>
              <c:f>'Tabla y graficas BENITO JUAREZ'!$F$31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JUAREZ'!$G$27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JUAREZ'!$G$31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CD-403C-85B4-2EE899B59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821776"/>
        <c:axId val="1592204111"/>
      </c:barChart>
      <c:catAx>
        <c:axId val="4708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92204111"/>
        <c:crosses val="autoZero"/>
        <c:auto val="1"/>
        <c:lblAlgn val="ctr"/>
        <c:lblOffset val="100"/>
        <c:noMultiLvlLbl val="0"/>
      </c:catAx>
      <c:valAx>
        <c:axId val="15922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70821776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/>
              <a:t>Amplió del recorrido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'Tabla y graficas BENITO JUAREZ'!$F$34</c:f>
              <c:strCache>
                <c:ptCount val="1"/>
                <c:pt idx="0">
                  <c:v>Amplio recorrido</c:v>
                </c:pt>
              </c:strCache>
            </c:strRef>
          </c:tx>
          <c:spPr>
            <a:solidFill>
              <a:srgbClr val="BFBFBF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JUAREZ'!$G$34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4-452A-901F-00117254C62B}"/>
            </c:ext>
          </c:extLst>
        </c:ser>
        <c:ser>
          <c:idx val="1"/>
          <c:order val="1"/>
          <c:tx>
            <c:strRef>
              <c:f>'Tabla y graficas BENITO JUAREZ'!$F$35</c:f>
              <c:strCache>
                <c:ptCount val="1"/>
                <c:pt idx="0">
                  <c:v>No amplio recorrido</c:v>
                </c:pt>
              </c:strCache>
            </c:strRef>
          </c:tx>
          <c:spPr>
            <a:solidFill>
              <a:srgbClr val="C00000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'Tabla y graficas BENITO JUAREZ'!$G$33</c:f>
              <c:strCache>
                <c:ptCount val="1"/>
                <c:pt idx="0">
                  <c:v>N Folios</c:v>
                </c:pt>
              </c:strCache>
            </c:strRef>
          </c:cat>
          <c:val>
            <c:numRef>
              <c:f>'Tabla y graficas BENITO JUAREZ'!$G$35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04-452A-901F-00117254C6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9634783"/>
        <c:axId val="1248120559"/>
      </c:barChart>
      <c:catAx>
        <c:axId val="174963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48120559"/>
        <c:crosses val="autoZero"/>
        <c:auto val="1"/>
        <c:lblAlgn val="ctr"/>
        <c:lblOffset val="100"/>
        <c:noMultiLvlLbl val="0"/>
      </c:catAx>
      <c:valAx>
        <c:axId val="124812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49634783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7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503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913"/>
            <a:ext cx="12190413" cy="4995747"/>
          </a:xfrm>
          <a:prstGeom prst="rect">
            <a:avLst/>
          </a:prstGeom>
        </p:spPr>
      </p:pic>
      <p:sp>
        <p:nvSpPr>
          <p:cNvPr id="5" name="Google Shape;58;p13"/>
          <p:cNvSpPr/>
          <p:nvPr userDrawn="1"/>
        </p:nvSpPr>
        <p:spPr>
          <a:xfrm>
            <a:off x="7103318" y="2153139"/>
            <a:ext cx="5087095" cy="987829"/>
          </a:xfrm>
          <a:prstGeom prst="rect">
            <a:avLst/>
          </a:prstGeom>
          <a:solidFill>
            <a:srgbClr val="9F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35 Título"/>
          <p:cNvSpPr>
            <a:spLocks noGrp="1"/>
          </p:cNvSpPr>
          <p:nvPr>
            <p:ph type="title" hasCustomPrompt="1"/>
          </p:nvPr>
        </p:nvSpPr>
        <p:spPr>
          <a:xfrm>
            <a:off x="7285869" y="2132856"/>
            <a:ext cx="4713993" cy="56076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rgbClr val="BC955C"/>
                </a:solidFill>
                <a:latin typeface="Montserrat" panose="020B0604020202020204" charset="0"/>
              </a:defRPr>
            </a:lvl1pPr>
          </a:lstStyle>
          <a:p>
            <a:r>
              <a:rPr lang="es-ES" dirty="0"/>
              <a:t>TITULO 1</a:t>
            </a:r>
            <a:endParaRPr lang="es-MX" dirty="0"/>
          </a:p>
        </p:txBody>
      </p:sp>
      <p:sp>
        <p:nvSpPr>
          <p:cNvPr id="7" name="47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8039422" y="2708921"/>
            <a:ext cx="316865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Montserrat" panose="020B0604020202020204" charset="0"/>
              </a:defRPr>
            </a:lvl1pPr>
          </a:lstStyle>
          <a:p>
            <a:pPr lvl="0"/>
            <a:r>
              <a:rPr lang="es-MX" dirty="0"/>
              <a:t>SUBTITULO</a:t>
            </a: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188640"/>
            <a:ext cx="3672186" cy="90523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83" y="464796"/>
            <a:ext cx="2395451" cy="402436"/>
          </a:xfrm>
          <a:prstGeom prst="rect">
            <a:avLst/>
          </a:prstGeom>
        </p:spPr>
      </p:pic>
      <p:sp>
        <p:nvSpPr>
          <p:cNvPr id="11" name="4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4799062" y="6556228"/>
            <a:ext cx="2520156" cy="270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rgbClr val="9F22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página</a:t>
            </a:r>
          </a:p>
        </p:txBody>
      </p:sp>
    </p:spTree>
    <p:extLst>
      <p:ext uri="{BB962C8B-B14F-4D97-AF65-F5344CB8AC3E}">
        <p14:creationId xmlns:p14="http://schemas.microsoft.com/office/powerpoint/2010/main" val="306094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9" y="2154"/>
            <a:ext cx="981375" cy="6521476"/>
          </a:xfrm>
          <a:prstGeom prst="rect">
            <a:avLst/>
          </a:prstGeom>
        </p:spPr>
      </p:pic>
      <p:sp>
        <p:nvSpPr>
          <p:cNvPr id="5" name="35 Título"/>
          <p:cNvSpPr>
            <a:spLocks noGrp="1"/>
          </p:cNvSpPr>
          <p:nvPr>
            <p:ph type="title" hasCustomPrompt="1"/>
          </p:nvPr>
        </p:nvSpPr>
        <p:spPr>
          <a:xfrm>
            <a:off x="2029285" y="1417108"/>
            <a:ext cx="4713993" cy="560768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9F2241"/>
                </a:solidFill>
              </a:defRPr>
            </a:lvl1pPr>
          </a:lstStyle>
          <a:p>
            <a:r>
              <a:rPr lang="es-ES" dirty="0"/>
              <a:t>TITULO 1</a:t>
            </a:r>
            <a:endParaRPr lang="es-MX" dirty="0"/>
          </a:p>
        </p:txBody>
      </p:sp>
      <p:sp>
        <p:nvSpPr>
          <p:cNvPr id="6" name="47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1990750" y="2348880"/>
            <a:ext cx="3168650" cy="36004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000" b="0">
                <a:solidFill>
                  <a:srgbClr val="235B4E"/>
                </a:solidFill>
              </a:defRPr>
            </a:lvl1pPr>
          </a:lstStyle>
          <a:p>
            <a:pPr lvl="0"/>
            <a:r>
              <a:rPr lang="es-MX" dirty="0"/>
              <a:t>SUBTITULO</a:t>
            </a:r>
          </a:p>
        </p:txBody>
      </p:sp>
      <p:cxnSp>
        <p:nvCxnSpPr>
          <p:cNvPr id="7" name="6 Conector recto"/>
          <p:cNvCxnSpPr/>
          <p:nvPr userDrawn="1"/>
        </p:nvCxnSpPr>
        <p:spPr>
          <a:xfrm>
            <a:off x="1990750" y="1988840"/>
            <a:ext cx="3600400" cy="0"/>
          </a:xfrm>
          <a:prstGeom prst="line">
            <a:avLst/>
          </a:prstGeom>
          <a:ln w="28575">
            <a:solidFill>
              <a:srgbClr val="9F2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4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4799062" y="6556228"/>
            <a:ext cx="2520156" cy="270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rgbClr val="9F22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página</a:t>
            </a:r>
          </a:p>
        </p:txBody>
      </p:sp>
    </p:spTree>
    <p:extLst>
      <p:ext uri="{BB962C8B-B14F-4D97-AF65-F5344CB8AC3E}">
        <p14:creationId xmlns:p14="http://schemas.microsoft.com/office/powerpoint/2010/main" val="65727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bg>
      <p:bgPr>
        <a:solidFill>
          <a:srgbClr val="9F2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3 Conector recto"/>
          <p:cNvCxnSpPr/>
          <p:nvPr userDrawn="1"/>
        </p:nvCxnSpPr>
        <p:spPr>
          <a:xfrm flipH="1">
            <a:off x="0" y="6525344"/>
            <a:ext cx="6095206" cy="0"/>
          </a:xfrm>
          <a:prstGeom prst="line">
            <a:avLst/>
          </a:prstGeom>
          <a:ln w="38100">
            <a:solidFill>
              <a:srgbClr val="BC9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Rectángulo"/>
          <p:cNvSpPr/>
          <p:nvPr userDrawn="1"/>
        </p:nvSpPr>
        <p:spPr>
          <a:xfrm>
            <a:off x="9717208" y="6237027"/>
            <a:ext cx="2320120" cy="574925"/>
          </a:xfrm>
          <a:prstGeom prst="rect">
            <a:avLst/>
          </a:prstGeom>
          <a:solidFill>
            <a:srgbClr val="9F2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5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73" y="6225643"/>
            <a:ext cx="2796289" cy="585784"/>
          </a:xfrm>
          <a:prstGeom prst="rect">
            <a:avLst/>
          </a:prstGeom>
        </p:spPr>
      </p:pic>
      <p:sp>
        <p:nvSpPr>
          <p:cNvPr id="7" name="35 Título"/>
          <p:cNvSpPr>
            <a:spLocks noGrp="1"/>
          </p:cNvSpPr>
          <p:nvPr>
            <p:ph type="title" hasCustomPrompt="1"/>
          </p:nvPr>
        </p:nvSpPr>
        <p:spPr>
          <a:xfrm>
            <a:off x="2029285" y="1417108"/>
            <a:ext cx="4713993" cy="560768"/>
          </a:xfrm>
          <a:prstGeom prst="rect">
            <a:avLst/>
          </a:prstGeom>
          <a:noFill/>
        </p:spPr>
        <p:txBody>
          <a:bodyPr/>
          <a:lstStyle>
            <a:lvl1pPr algn="l">
              <a:defRPr sz="3200" b="1">
                <a:solidFill>
                  <a:srgbClr val="BC955C"/>
                </a:solidFill>
              </a:defRPr>
            </a:lvl1pPr>
          </a:lstStyle>
          <a:p>
            <a:r>
              <a:rPr lang="es-ES" dirty="0"/>
              <a:t>TITULO 1</a:t>
            </a:r>
            <a:endParaRPr lang="es-MX" dirty="0"/>
          </a:p>
        </p:txBody>
      </p:sp>
      <p:cxnSp>
        <p:nvCxnSpPr>
          <p:cNvPr id="8" name="7 Conector recto"/>
          <p:cNvCxnSpPr/>
          <p:nvPr userDrawn="1"/>
        </p:nvCxnSpPr>
        <p:spPr>
          <a:xfrm>
            <a:off x="1990750" y="1988840"/>
            <a:ext cx="3600400" cy="0"/>
          </a:xfrm>
          <a:prstGeom prst="line">
            <a:avLst/>
          </a:prstGeom>
          <a:ln w="28575">
            <a:solidFill>
              <a:srgbClr val="BC9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47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1990750" y="2348880"/>
            <a:ext cx="3168650" cy="36004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SUBTITULO</a:t>
            </a:r>
          </a:p>
        </p:txBody>
      </p:sp>
      <p:pic>
        <p:nvPicPr>
          <p:cNvPr id="10" name="9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7" y="2154"/>
            <a:ext cx="981375" cy="6516381"/>
          </a:xfrm>
          <a:prstGeom prst="rect">
            <a:avLst/>
          </a:prstGeom>
        </p:spPr>
      </p:pic>
      <p:sp>
        <p:nvSpPr>
          <p:cNvPr id="11" name="4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4799062" y="6556228"/>
            <a:ext cx="2520156" cy="270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página</a:t>
            </a:r>
          </a:p>
        </p:txBody>
      </p:sp>
    </p:spTree>
    <p:extLst>
      <p:ext uri="{BB962C8B-B14F-4D97-AF65-F5344CB8AC3E}">
        <p14:creationId xmlns:p14="http://schemas.microsoft.com/office/powerpoint/2010/main" val="47060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;p14"/>
          <p:cNvSpPr/>
          <p:nvPr userDrawn="1"/>
        </p:nvSpPr>
        <p:spPr>
          <a:xfrm>
            <a:off x="-28092" y="434"/>
            <a:ext cx="12218505" cy="996230"/>
          </a:xfrm>
          <a:prstGeom prst="rect">
            <a:avLst/>
          </a:prstGeom>
          <a:solidFill>
            <a:srgbClr val="9F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5" name="4 Imagen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1" y="-25445"/>
            <a:ext cx="3606430" cy="1141404"/>
          </a:xfrm>
          <a:prstGeom prst="rect">
            <a:avLst/>
          </a:prstGeom>
        </p:spPr>
      </p:pic>
      <p:pic>
        <p:nvPicPr>
          <p:cNvPr id="6" name="Google Shape;66;p14"/>
          <p:cNvPicPr preferRelativeResize="0"/>
          <p:nvPr userDrawn="1"/>
        </p:nvPicPr>
        <p:blipFill rotWithShape="1">
          <a:blip r:embed="rId4">
            <a:alphaModFix/>
          </a:blip>
          <a:srcRect l="20491" t="28459" r="7581" b="45168"/>
          <a:stretch/>
        </p:blipFill>
        <p:spPr>
          <a:xfrm>
            <a:off x="9473017" y="326876"/>
            <a:ext cx="2391766" cy="5098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4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4799062" y="6556228"/>
            <a:ext cx="2520156" cy="270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rgbClr val="9F22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página</a:t>
            </a:r>
          </a:p>
        </p:txBody>
      </p:sp>
    </p:spTree>
    <p:extLst>
      <p:ext uri="{BB962C8B-B14F-4D97-AF65-F5344CB8AC3E}">
        <p14:creationId xmlns:p14="http://schemas.microsoft.com/office/powerpoint/2010/main" val="266915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 userDrawn="1"/>
        </p:nvGrpSpPr>
        <p:grpSpPr>
          <a:xfrm>
            <a:off x="1" y="-1216"/>
            <a:ext cx="12190413" cy="824403"/>
            <a:chOff x="1" y="-1277"/>
            <a:chExt cx="12241213" cy="1081447"/>
          </a:xfrm>
        </p:grpSpPr>
        <p:sp>
          <p:nvSpPr>
            <p:cNvPr id="4" name="3 Rectángulo"/>
            <p:cNvSpPr/>
            <p:nvPr userDrawn="1"/>
          </p:nvSpPr>
          <p:spPr>
            <a:xfrm>
              <a:off x="1" y="2"/>
              <a:ext cx="12241213" cy="10801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2215" tIns="56108" rIns="112215" bIns="56108" spcCol="0" rtlCol="0" anchor="ctr"/>
            <a:lstStyle/>
            <a:p>
              <a:pPr algn="ctr"/>
              <a:endParaRPr lang="es-MX" sz="181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4 Pentágono"/>
            <p:cNvSpPr/>
            <p:nvPr userDrawn="1"/>
          </p:nvSpPr>
          <p:spPr>
            <a:xfrm>
              <a:off x="1" y="-1277"/>
              <a:ext cx="874415" cy="1081191"/>
            </a:xfrm>
            <a:prstGeom prst="homePlate">
              <a:avLst>
                <a:gd name="adj" fmla="val 31514"/>
              </a:avLst>
            </a:prstGeom>
            <a:solidFill>
              <a:srgbClr val="BC9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2215" tIns="56108" rIns="112215" bIns="56108" spcCol="0" rtlCol="0" anchor="ctr"/>
            <a:lstStyle/>
            <a:p>
              <a:pPr algn="ctr"/>
              <a:endParaRPr lang="es-MX" sz="1810"/>
            </a:p>
          </p:txBody>
        </p:sp>
      </p:grp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47" y="6404370"/>
            <a:ext cx="1505893" cy="455217"/>
          </a:xfrm>
          <a:prstGeom prst="rect">
            <a:avLst/>
          </a:prstGeom>
        </p:spPr>
      </p:pic>
      <p:cxnSp>
        <p:nvCxnSpPr>
          <p:cNvPr id="6" name="5 Conector recto"/>
          <p:cNvCxnSpPr/>
          <p:nvPr userDrawn="1"/>
        </p:nvCxnSpPr>
        <p:spPr>
          <a:xfrm>
            <a:off x="790" y="822991"/>
            <a:ext cx="12190413" cy="0"/>
          </a:xfrm>
          <a:prstGeom prst="line">
            <a:avLst/>
          </a:prstGeom>
          <a:ln w="57150">
            <a:solidFill>
              <a:srgbClr val="BC9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3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 userDrawn="1"/>
        </p:nvCxnSpPr>
        <p:spPr>
          <a:xfrm flipH="1">
            <a:off x="0" y="6525344"/>
            <a:ext cx="6095206" cy="0"/>
          </a:xfrm>
          <a:prstGeom prst="line">
            <a:avLst/>
          </a:prstGeom>
          <a:ln w="38100">
            <a:solidFill>
              <a:srgbClr val="9F2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10" y="6311902"/>
            <a:ext cx="1368152" cy="50147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chart" Target="../charts/chart2.xml"/><Relationship Id="rId7" Type="http://schemas.openxmlformats.org/officeDocument/2006/relationships/package" Target="../embeddings/Microsoft_Excel_Worksheet.xlsx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hart" Target="../charts/chart7.xml"/><Relationship Id="rId7" Type="http://schemas.openxmlformats.org/officeDocument/2006/relationships/package" Target="../embeddings/Microsoft_Excel_Worksheet1.xlsx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image" Target="../media/image13.emf"/><Relationship Id="rId7" Type="http://schemas.openxmlformats.org/officeDocument/2006/relationships/chart" Target="../charts/chart14.xml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hart" Target="../charts/chart17.xml"/><Relationship Id="rId7" Type="http://schemas.openxmlformats.org/officeDocument/2006/relationships/package" Target="../embeddings/Microsoft_Excel_Worksheet3.xlsx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281380"/>
              </p:ext>
            </p:extLst>
          </p:nvPr>
        </p:nvGraphicFramePr>
        <p:xfrm>
          <a:off x="5500576" y="1054245"/>
          <a:ext cx="2014220" cy="318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83082"/>
              </p:ext>
            </p:extLst>
          </p:nvPr>
        </p:nvGraphicFramePr>
        <p:xfrm>
          <a:off x="7656539" y="1033180"/>
          <a:ext cx="2020677" cy="3176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5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262339"/>
              </p:ext>
            </p:extLst>
          </p:nvPr>
        </p:nvGraphicFramePr>
        <p:xfrm>
          <a:off x="9807654" y="1054245"/>
          <a:ext cx="2196986" cy="319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37030"/>
              </p:ext>
            </p:extLst>
          </p:nvPr>
        </p:nvGraphicFramePr>
        <p:xfrm>
          <a:off x="6340358" y="4431457"/>
          <a:ext cx="2529411" cy="210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733087"/>
              </p:ext>
            </p:extLst>
          </p:nvPr>
        </p:nvGraphicFramePr>
        <p:xfrm>
          <a:off x="9311002" y="4426949"/>
          <a:ext cx="2540656" cy="211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5 Rectángulo"/>
          <p:cNvSpPr/>
          <p:nvPr/>
        </p:nvSpPr>
        <p:spPr>
          <a:xfrm>
            <a:off x="333233" y="6581011"/>
            <a:ext cx="2201244" cy="282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61642"/>
            <a:r>
              <a:rPr lang="es-MX" sz="1238" b="1" dirty="0">
                <a:solidFill>
                  <a:srgbClr val="898D8D"/>
                </a:solidFill>
                <a:latin typeface="Gotham" panose="02000504050000020004" pitchFamily="2" charset="0"/>
              </a:rPr>
              <a:t>C5 CDMX / DGGE / DGIE / SME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3ADB076-E8FD-4B3F-BC82-73526E24C9EB}"/>
              </a:ext>
            </a:extLst>
          </p:cNvPr>
          <p:cNvCxnSpPr/>
          <p:nvPr/>
        </p:nvCxnSpPr>
        <p:spPr>
          <a:xfrm>
            <a:off x="9086259" y="1435100"/>
            <a:ext cx="171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44A9F6C-3001-4B24-A384-052EBB0A8829}"/>
              </a:ext>
            </a:extLst>
          </p:cNvPr>
          <p:cNvCxnSpPr>
            <a:cxnSpLocks/>
          </p:cNvCxnSpPr>
          <p:nvPr/>
        </p:nvCxnSpPr>
        <p:spPr>
          <a:xfrm>
            <a:off x="6378575" y="3686173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E05825C-AD33-4F2A-8E6E-4EFB6ED4EEE5}"/>
              </a:ext>
            </a:extLst>
          </p:cNvPr>
          <p:cNvCxnSpPr/>
          <p:nvPr/>
        </p:nvCxnSpPr>
        <p:spPr>
          <a:xfrm>
            <a:off x="9031447" y="3134256"/>
            <a:ext cx="1903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5EDEE7D-2413-41A1-BC7B-6BE51DB2FB2A}"/>
              </a:ext>
            </a:extLst>
          </p:cNvPr>
          <p:cNvCxnSpPr>
            <a:cxnSpLocks/>
          </p:cNvCxnSpPr>
          <p:nvPr/>
        </p:nvCxnSpPr>
        <p:spPr>
          <a:xfrm flipV="1">
            <a:off x="6957483" y="1433247"/>
            <a:ext cx="1618192" cy="194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84487B41-CA63-4441-A861-ED8325D6C775}"/>
              </a:ext>
            </a:extLst>
          </p:cNvPr>
          <p:cNvCxnSpPr/>
          <p:nvPr/>
        </p:nvCxnSpPr>
        <p:spPr>
          <a:xfrm flipH="1">
            <a:off x="6628809" y="3867150"/>
            <a:ext cx="1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7FC2AE1-C1F3-7901-8670-C1135E58B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69575"/>
              </p:ext>
            </p:extLst>
          </p:nvPr>
        </p:nvGraphicFramePr>
        <p:xfrm>
          <a:off x="463616" y="1019619"/>
          <a:ext cx="4906920" cy="533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410380" imgH="5880145" progId="Excel.Sheet.12">
                  <p:embed/>
                </p:oleObj>
              </mc:Choice>
              <mc:Fallback>
                <p:oleObj name="Worksheet" r:id="rId7" imgW="5410380" imgH="5880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616" y="1019619"/>
                        <a:ext cx="4906920" cy="533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1 CuadroTexto">
            <a:extLst>
              <a:ext uri="{FF2B5EF4-FFF2-40B4-BE49-F238E27FC236}">
                <a16:creationId xmlns:a16="http://schemas.microsoft.com/office/drawing/2014/main" id="{CB02D167-7F21-1177-409E-EB3EAE952B0A}"/>
              </a:ext>
            </a:extLst>
          </p:cNvPr>
          <p:cNvSpPr txBox="1"/>
          <p:nvPr/>
        </p:nvSpPr>
        <p:spPr>
          <a:xfrm>
            <a:off x="1099652" y="96988"/>
            <a:ext cx="5543444" cy="696485"/>
          </a:xfrm>
          <a:prstGeom prst="rect">
            <a:avLst/>
          </a:prstGeom>
          <a:noFill/>
        </p:spPr>
        <p:txBody>
          <a:bodyPr wrap="square" lIns="97549" tIns="48774" rIns="97549" bIns="48774" rtlCol="0">
            <a:spAutoFit/>
          </a:bodyPr>
          <a:lstStyle>
            <a:defPPr>
              <a:defRPr lang="es-ES"/>
            </a:defPPr>
            <a:lvl1pPr>
              <a:defRPr sz="2000" b="1">
                <a:solidFill>
                  <a:srgbClr val="00843D"/>
                </a:solidFill>
                <a:latin typeface="Source Sans Pro" pitchFamily="34" charset="0"/>
                <a:ea typeface="Source Sans Pro" pitchFamily="34" charset="0"/>
              </a:defRPr>
            </a:lvl1pPr>
          </a:lstStyle>
          <a:p>
            <a:r>
              <a:rPr lang="es-ES" sz="2286" dirty="0">
                <a:solidFill>
                  <a:srgbClr val="9F2241"/>
                </a:solidFill>
                <a:latin typeface="Gotham"/>
              </a:rPr>
              <a:t>“Nadie solicita el apoyo”: Ciudad de México</a:t>
            </a:r>
          </a:p>
          <a:p>
            <a:r>
              <a:rPr lang="es-ES" sz="1600" dirty="0">
                <a:solidFill>
                  <a:srgbClr val="9F2241"/>
                </a:solidFill>
                <a:latin typeface="Gotham"/>
              </a:rPr>
              <a:t>01 Marzo 2023 - 16 de Abril 2023</a:t>
            </a:r>
            <a:endParaRPr lang="es-MX" sz="1600" dirty="0">
              <a:solidFill>
                <a:srgbClr val="9F2241"/>
              </a:solidFill>
              <a:latin typeface="Gotham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0E61729-2515-6100-A83F-236BD840A9FF}"/>
              </a:ext>
            </a:extLst>
          </p:cNvPr>
          <p:cNvSpPr txBox="1">
            <a:spLocks/>
          </p:cNvSpPr>
          <p:nvPr/>
        </p:nvSpPr>
        <p:spPr>
          <a:xfrm>
            <a:off x="6325596" y="16736"/>
            <a:ext cx="5627968" cy="779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MX" sz="4400" b="1" spc="300" dirty="0">
                <a:solidFill>
                  <a:schemeClr val="bg1"/>
                </a:solidFill>
              </a:rPr>
              <a:t>C2 Sur</a:t>
            </a:r>
            <a:endParaRPr lang="es-MX" sz="2000" b="1" spc="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2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855048"/>
              </p:ext>
            </p:extLst>
          </p:nvPr>
        </p:nvGraphicFramePr>
        <p:xfrm>
          <a:off x="6325160" y="4465118"/>
          <a:ext cx="2529411" cy="210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2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455184"/>
              </p:ext>
            </p:extLst>
          </p:nvPr>
        </p:nvGraphicFramePr>
        <p:xfrm>
          <a:off x="9295804" y="4460610"/>
          <a:ext cx="2540656" cy="211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060824"/>
              </p:ext>
            </p:extLst>
          </p:nvPr>
        </p:nvGraphicFramePr>
        <p:xfrm>
          <a:off x="5610616" y="1047070"/>
          <a:ext cx="2014220" cy="318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091772"/>
              </p:ext>
            </p:extLst>
          </p:nvPr>
        </p:nvGraphicFramePr>
        <p:xfrm>
          <a:off x="7766579" y="1026005"/>
          <a:ext cx="2020677" cy="3176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5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327456"/>
              </p:ext>
            </p:extLst>
          </p:nvPr>
        </p:nvGraphicFramePr>
        <p:xfrm>
          <a:off x="9917694" y="1047070"/>
          <a:ext cx="2196986" cy="319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5 Rectángulo"/>
          <p:cNvSpPr/>
          <p:nvPr/>
        </p:nvSpPr>
        <p:spPr>
          <a:xfrm>
            <a:off x="333233" y="6581011"/>
            <a:ext cx="2201244" cy="282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61642"/>
            <a:r>
              <a:rPr lang="es-MX" sz="1238" b="1" dirty="0">
                <a:solidFill>
                  <a:srgbClr val="898D8D"/>
                </a:solidFill>
                <a:latin typeface="Gotham" panose="02000504050000020004" pitchFamily="2" charset="0"/>
              </a:rPr>
              <a:t>C5 CDMX / DGGE / DGIE / SME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93EA81-ED15-D1EA-BDAD-C1F063AA3F00}"/>
              </a:ext>
            </a:extLst>
          </p:cNvPr>
          <p:cNvSpPr txBox="1">
            <a:spLocks/>
          </p:cNvSpPr>
          <p:nvPr/>
        </p:nvSpPr>
        <p:spPr>
          <a:xfrm>
            <a:off x="6325596" y="16736"/>
            <a:ext cx="5627968" cy="779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MX" sz="3200" b="1" spc="300" dirty="0">
                <a:solidFill>
                  <a:schemeClr val="bg1"/>
                </a:solidFill>
              </a:rPr>
              <a:t>C2 Sur </a:t>
            </a:r>
          </a:p>
          <a:p>
            <a:pPr algn="r"/>
            <a:r>
              <a:rPr lang="es-MX" sz="1400" b="1" spc="300" dirty="0">
                <a:solidFill>
                  <a:schemeClr val="bg1">
                    <a:lumMod val="50000"/>
                  </a:schemeClr>
                </a:solidFill>
              </a:rPr>
              <a:t>Benito Juárez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3ADB076-E8FD-4B3F-BC82-73526E24C9EB}"/>
              </a:ext>
            </a:extLst>
          </p:cNvPr>
          <p:cNvCxnSpPr/>
          <p:nvPr/>
        </p:nvCxnSpPr>
        <p:spPr>
          <a:xfrm>
            <a:off x="9086259" y="1435100"/>
            <a:ext cx="171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44A9F6C-3001-4B24-A384-052EBB0A8829}"/>
              </a:ext>
            </a:extLst>
          </p:cNvPr>
          <p:cNvCxnSpPr>
            <a:cxnSpLocks/>
          </p:cNvCxnSpPr>
          <p:nvPr/>
        </p:nvCxnSpPr>
        <p:spPr>
          <a:xfrm>
            <a:off x="6378575" y="3686173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E05825C-AD33-4F2A-8E6E-4EFB6ED4EEE5}"/>
              </a:ext>
            </a:extLst>
          </p:cNvPr>
          <p:cNvCxnSpPr/>
          <p:nvPr/>
        </p:nvCxnSpPr>
        <p:spPr>
          <a:xfrm>
            <a:off x="9031447" y="3026306"/>
            <a:ext cx="1903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5EDEE7D-2413-41A1-BC7B-6BE51DB2FB2A}"/>
              </a:ext>
            </a:extLst>
          </p:cNvPr>
          <p:cNvCxnSpPr>
            <a:cxnSpLocks/>
          </p:cNvCxnSpPr>
          <p:nvPr/>
        </p:nvCxnSpPr>
        <p:spPr>
          <a:xfrm flipV="1">
            <a:off x="6957483" y="1433247"/>
            <a:ext cx="1618192" cy="194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84487B41-CA63-4441-A861-ED8325D6C775}"/>
              </a:ext>
            </a:extLst>
          </p:cNvPr>
          <p:cNvCxnSpPr/>
          <p:nvPr/>
        </p:nvCxnSpPr>
        <p:spPr>
          <a:xfrm flipH="1">
            <a:off x="6628809" y="3867150"/>
            <a:ext cx="1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7FC2AE1-C1F3-7901-8670-C1135E58B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57662"/>
              </p:ext>
            </p:extLst>
          </p:nvPr>
        </p:nvGraphicFramePr>
        <p:xfrm>
          <a:off x="463616" y="1019619"/>
          <a:ext cx="4906920" cy="533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410380" imgH="5880145" progId="Excel.Sheet.12">
                  <p:embed/>
                </p:oleObj>
              </mc:Choice>
              <mc:Fallback>
                <p:oleObj name="Worksheet" r:id="rId7" imgW="5410380" imgH="5880145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97FC2AE1-C1F3-7901-8670-C1135E58B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616" y="1019619"/>
                        <a:ext cx="4906920" cy="533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1 CuadroTexto">
            <a:extLst>
              <a:ext uri="{FF2B5EF4-FFF2-40B4-BE49-F238E27FC236}">
                <a16:creationId xmlns:a16="http://schemas.microsoft.com/office/drawing/2014/main" id="{CB02D167-7F21-1177-409E-EB3EAE952B0A}"/>
              </a:ext>
            </a:extLst>
          </p:cNvPr>
          <p:cNvSpPr txBox="1"/>
          <p:nvPr/>
        </p:nvSpPr>
        <p:spPr>
          <a:xfrm>
            <a:off x="1099652" y="84288"/>
            <a:ext cx="5543444" cy="696485"/>
          </a:xfrm>
          <a:prstGeom prst="rect">
            <a:avLst/>
          </a:prstGeom>
          <a:noFill/>
        </p:spPr>
        <p:txBody>
          <a:bodyPr wrap="square" lIns="97549" tIns="48774" rIns="97549" bIns="48774" rtlCol="0">
            <a:spAutoFit/>
          </a:bodyPr>
          <a:lstStyle>
            <a:defPPr>
              <a:defRPr lang="es-ES"/>
            </a:defPPr>
            <a:lvl1pPr>
              <a:defRPr sz="2000" b="1">
                <a:solidFill>
                  <a:srgbClr val="00843D"/>
                </a:solidFill>
                <a:latin typeface="Source Sans Pro" pitchFamily="34" charset="0"/>
                <a:ea typeface="Source Sans Pro" pitchFamily="34" charset="0"/>
              </a:defRPr>
            </a:lvl1pPr>
          </a:lstStyle>
          <a:p>
            <a:r>
              <a:rPr lang="es-ES" sz="2286" dirty="0">
                <a:solidFill>
                  <a:srgbClr val="9F2241"/>
                </a:solidFill>
                <a:latin typeface="Gotham"/>
              </a:rPr>
              <a:t>“Nadie solicita el apoyo”: Ciudad de México</a:t>
            </a:r>
          </a:p>
          <a:p>
            <a:r>
              <a:rPr lang="es-ES" sz="1600" dirty="0">
                <a:solidFill>
                  <a:srgbClr val="9F2241"/>
                </a:solidFill>
                <a:latin typeface="Gotham"/>
              </a:rPr>
              <a:t>01 Marzo 2023 - 16 de Abril 2023</a:t>
            </a:r>
            <a:endParaRPr lang="es-MX" sz="1600" dirty="0">
              <a:solidFill>
                <a:srgbClr val="9F2241"/>
              </a:solidFill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3183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to 21">
            <a:extLst>
              <a:ext uri="{FF2B5EF4-FFF2-40B4-BE49-F238E27FC236}">
                <a16:creationId xmlns:a16="http://schemas.microsoft.com/office/drawing/2014/main" id="{F0C198A2-9731-1518-186E-1853069B6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333854"/>
              </p:ext>
            </p:extLst>
          </p:nvPr>
        </p:nvGraphicFramePr>
        <p:xfrm>
          <a:off x="480493" y="979488"/>
          <a:ext cx="4857305" cy="533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410380" imgH="5880145" progId="Excel.Sheet.12">
                  <p:embed/>
                </p:oleObj>
              </mc:Choice>
              <mc:Fallback>
                <p:oleObj name="Worksheet" r:id="rId2" imgW="5410380" imgH="5880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493" y="979488"/>
                        <a:ext cx="4857305" cy="533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hart 3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123225"/>
              </p:ext>
            </p:extLst>
          </p:nvPr>
        </p:nvGraphicFramePr>
        <p:xfrm>
          <a:off x="5610616" y="1054689"/>
          <a:ext cx="2014220" cy="318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00000000-0008-0000-02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586562"/>
              </p:ext>
            </p:extLst>
          </p:nvPr>
        </p:nvGraphicFramePr>
        <p:xfrm>
          <a:off x="7766579" y="1033624"/>
          <a:ext cx="2020677" cy="3176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196631"/>
              </p:ext>
            </p:extLst>
          </p:nvPr>
        </p:nvGraphicFramePr>
        <p:xfrm>
          <a:off x="9917694" y="1054689"/>
          <a:ext cx="2196986" cy="319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566716"/>
              </p:ext>
            </p:extLst>
          </p:nvPr>
        </p:nvGraphicFramePr>
        <p:xfrm>
          <a:off x="6319538" y="4465118"/>
          <a:ext cx="2529411" cy="210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186181"/>
              </p:ext>
            </p:extLst>
          </p:nvPr>
        </p:nvGraphicFramePr>
        <p:xfrm>
          <a:off x="9290182" y="4460610"/>
          <a:ext cx="2540656" cy="211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" name="5 Rectángulo"/>
          <p:cNvSpPr/>
          <p:nvPr/>
        </p:nvSpPr>
        <p:spPr>
          <a:xfrm>
            <a:off x="333233" y="6581011"/>
            <a:ext cx="2201244" cy="282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61642"/>
            <a:r>
              <a:rPr lang="es-MX" sz="1238" b="1" dirty="0">
                <a:solidFill>
                  <a:srgbClr val="898D8D"/>
                </a:solidFill>
                <a:latin typeface="Gotham" panose="02000504050000020004" pitchFamily="2" charset="0"/>
              </a:rPr>
              <a:t>C5 CDMX / DGGE / DGIE / SME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93EA81-ED15-D1EA-BDAD-C1F063AA3F00}"/>
              </a:ext>
            </a:extLst>
          </p:cNvPr>
          <p:cNvSpPr txBox="1">
            <a:spLocks/>
          </p:cNvSpPr>
          <p:nvPr/>
        </p:nvSpPr>
        <p:spPr>
          <a:xfrm>
            <a:off x="6325596" y="16736"/>
            <a:ext cx="5627968" cy="779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MX" sz="3200" b="1" spc="300" dirty="0">
                <a:solidFill>
                  <a:schemeClr val="bg1"/>
                </a:solidFill>
              </a:rPr>
              <a:t>C2 Sur </a:t>
            </a:r>
          </a:p>
          <a:p>
            <a:pPr algn="r"/>
            <a:r>
              <a:rPr lang="es-MX" sz="1400" b="1" spc="300" dirty="0">
                <a:solidFill>
                  <a:schemeClr val="bg1">
                    <a:lumMod val="50000"/>
                  </a:schemeClr>
                </a:solidFill>
              </a:rPr>
              <a:t>Coyoacán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3ADB076-E8FD-4B3F-BC82-73526E24C9EB}"/>
              </a:ext>
            </a:extLst>
          </p:cNvPr>
          <p:cNvCxnSpPr>
            <a:cxnSpLocks/>
          </p:cNvCxnSpPr>
          <p:nvPr/>
        </p:nvCxnSpPr>
        <p:spPr>
          <a:xfrm>
            <a:off x="9086259" y="1435100"/>
            <a:ext cx="184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44A9F6C-3001-4B24-A384-052EBB0A8829}"/>
              </a:ext>
            </a:extLst>
          </p:cNvPr>
          <p:cNvCxnSpPr>
            <a:cxnSpLocks/>
          </p:cNvCxnSpPr>
          <p:nvPr/>
        </p:nvCxnSpPr>
        <p:spPr>
          <a:xfrm>
            <a:off x="6378575" y="3686173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E05825C-AD33-4F2A-8E6E-4EFB6ED4EEE5}"/>
              </a:ext>
            </a:extLst>
          </p:cNvPr>
          <p:cNvCxnSpPr/>
          <p:nvPr/>
        </p:nvCxnSpPr>
        <p:spPr>
          <a:xfrm>
            <a:off x="9031447" y="3280306"/>
            <a:ext cx="1903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5EDEE7D-2413-41A1-BC7B-6BE51DB2FB2A}"/>
              </a:ext>
            </a:extLst>
          </p:cNvPr>
          <p:cNvCxnSpPr>
            <a:cxnSpLocks/>
          </p:cNvCxnSpPr>
          <p:nvPr/>
        </p:nvCxnSpPr>
        <p:spPr>
          <a:xfrm flipV="1">
            <a:off x="7038140" y="1435100"/>
            <a:ext cx="1623260" cy="191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84487B41-CA63-4441-A861-ED8325D6C775}"/>
              </a:ext>
            </a:extLst>
          </p:cNvPr>
          <p:cNvCxnSpPr/>
          <p:nvPr/>
        </p:nvCxnSpPr>
        <p:spPr>
          <a:xfrm flipH="1">
            <a:off x="6628809" y="3867150"/>
            <a:ext cx="1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1 CuadroTexto">
            <a:extLst>
              <a:ext uri="{FF2B5EF4-FFF2-40B4-BE49-F238E27FC236}">
                <a16:creationId xmlns:a16="http://schemas.microsoft.com/office/drawing/2014/main" id="{CB02D167-7F21-1177-409E-EB3EAE952B0A}"/>
              </a:ext>
            </a:extLst>
          </p:cNvPr>
          <p:cNvSpPr txBox="1"/>
          <p:nvPr/>
        </p:nvSpPr>
        <p:spPr>
          <a:xfrm>
            <a:off x="1099652" y="84288"/>
            <a:ext cx="5543444" cy="696485"/>
          </a:xfrm>
          <a:prstGeom prst="rect">
            <a:avLst/>
          </a:prstGeom>
          <a:noFill/>
        </p:spPr>
        <p:txBody>
          <a:bodyPr wrap="square" lIns="97549" tIns="48774" rIns="97549" bIns="48774" rtlCol="0">
            <a:spAutoFit/>
          </a:bodyPr>
          <a:lstStyle>
            <a:defPPr>
              <a:defRPr lang="es-ES"/>
            </a:defPPr>
            <a:lvl1pPr>
              <a:defRPr sz="2000" b="1">
                <a:solidFill>
                  <a:srgbClr val="00843D"/>
                </a:solidFill>
                <a:latin typeface="Source Sans Pro" pitchFamily="34" charset="0"/>
                <a:ea typeface="Source Sans Pro" pitchFamily="34" charset="0"/>
              </a:defRPr>
            </a:lvl1pPr>
          </a:lstStyle>
          <a:p>
            <a:r>
              <a:rPr lang="es-ES" sz="2286" dirty="0">
                <a:solidFill>
                  <a:srgbClr val="9F2241"/>
                </a:solidFill>
                <a:latin typeface="Gotham"/>
              </a:rPr>
              <a:t>“Nadie solicita el apoyo”: Ciudad de México</a:t>
            </a:r>
          </a:p>
          <a:p>
            <a:r>
              <a:rPr lang="es-ES" sz="1600" dirty="0">
                <a:solidFill>
                  <a:srgbClr val="9F2241"/>
                </a:solidFill>
                <a:latin typeface="Gotham"/>
              </a:rPr>
              <a:t>01 Marzo 2023 - 16 de Abril 2023</a:t>
            </a:r>
            <a:endParaRPr lang="es-MX" sz="1600" dirty="0">
              <a:solidFill>
                <a:srgbClr val="9F2241"/>
              </a:solidFill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395866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3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775420"/>
              </p:ext>
            </p:extLst>
          </p:nvPr>
        </p:nvGraphicFramePr>
        <p:xfrm>
          <a:off x="5610616" y="1052538"/>
          <a:ext cx="2014220" cy="318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044974"/>
              </p:ext>
            </p:extLst>
          </p:nvPr>
        </p:nvGraphicFramePr>
        <p:xfrm>
          <a:off x="7766579" y="1031473"/>
          <a:ext cx="2020677" cy="3176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094848"/>
              </p:ext>
            </p:extLst>
          </p:nvPr>
        </p:nvGraphicFramePr>
        <p:xfrm>
          <a:off x="9917694" y="1052538"/>
          <a:ext cx="2196986" cy="319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986608"/>
              </p:ext>
            </p:extLst>
          </p:nvPr>
        </p:nvGraphicFramePr>
        <p:xfrm>
          <a:off x="6319538" y="4473635"/>
          <a:ext cx="2529411" cy="210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164284"/>
              </p:ext>
            </p:extLst>
          </p:nvPr>
        </p:nvGraphicFramePr>
        <p:xfrm>
          <a:off x="9290182" y="4469127"/>
          <a:ext cx="2540656" cy="211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5 Rectángulo"/>
          <p:cNvSpPr/>
          <p:nvPr/>
        </p:nvSpPr>
        <p:spPr>
          <a:xfrm>
            <a:off x="333233" y="6581011"/>
            <a:ext cx="2201244" cy="282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61642"/>
            <a:r>
              <a:rPr lang="es-MX" sz="1238" b="1" dirty="0">
                <a:solidFill>
                  <a:srgbClr val="898D8D"/>
                </a:solidFill>
                <a:latin typeface="Gotham" panose="02000504050000020004" pitchFamily="2" charset="0"/>
              </a:rPr>
              <a:t>C5 CDMX / DGGE / DGIE / SME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93EA81-ED15-D1EA-BDAD-C1F063AA3F00}"/>
              </a:ext>
            </a:extLst>
          </p:cNvPr>
          <p:cNvSpPr txBox="1">
            <a:spLocks/>
          </p:cNvSpPr>
          <p:nvPr/>
        </p:nvSpPr>
        <p:spPr>
          <a:xfrm>
            <a:off x="6325596" y="16736"/>
            <a:ext cx="5627968" cy="779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MX" sz="3200" b="1" spc="300" dirty="0">
                <a:solidFill>
                  <a:schemeClr val="bg1"/>
                </a:solidFill>
              </a:rPr>
              <a:t>C2 Sur </a:t>
            </a:r>
          </a:p>
          <a:p>
            <a:pPr algn="r"/>
            <a:r>
              <a:rPr lang="es-MX" sz="1400" b="1" spc="300" dirty="0">
                <a:solidFill>
                  <a:schemeClr val="bg1">
                    <a:lumMod val="50000"/>
                  </a:schemeClr>
                </a:solidFill>
              </a:rPr>
              <a:t>Tlalpan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3ADB076-E8FD-4B3F-BC82-73526E24C9EB}"/>
              </a:ext>
            </a:extLst>
          </p:cNvPr>
          <p:cNvCxnSpPr>
            <a:cxnSpLocks/>
          </p:cNvCxnSpPr>
          <p:nvPr/>
        </p:nvCxnSpPr>
        <p:spPr>
          <a:xfrm>
            <a:off x="9086259" y="1435100"/>
            <a:ext cx="184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44A9F6C-3001-4B24-A384-052EBB0A8829}"/>
              </a:ext>
            </a:extLst>
          </p:cNvPr>
          <p:cNvCxnSpPr>
            <a:cxnSpLocks/>
          </p:cNvCxnSpPr>
          <p:nvPr/>
        </p:nvCxnSpPr>
        <p:spPr>
          <a:xfrm>
            <a:off x="6378575" y="3686173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E05825C-AD33-4F2A-8E6E-4EFB6ED4EEE5}"/>
              </a:ext>
            </a:extLst>
          </p:cNvPr>
          <p:cNvCxnSpPr/>
          <p:nvPr/>
        </p:nvCxnSpPr>
        <p:spPr>
          <a:xfrm>
            <a:off x="9031447" y="3026306"/>
            <a:ext cx="1903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5EDEE7D-2413-41A1-BC7B-6BE51DB2FB2A}"/>
              </a:ext>
            </a:extLst>
          </p:cNvPr>
          <p:cNvCxnSpPr>
            <a:cxnSpLocks/>
          </p:cNvCxnSpPr>
          <p:nvPr/>
        </p:nvCxnSpPr>
        <p:spPr>
          <a:xfrm flipV="1">
            <a:off x="7073388" y="1435100"/>
            <a:ext cx="1588012" cy="1989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84487B41-CA63-4441-A861-ED8325D6C775}"/>
              </a:ext>
            </a:extLst>
          </p:cNvPr>
          <p:cNvCxnSpPr/>
          <p:nvPr/>
        </p:nvCxnSpPr>
        <p:spPr>
          <a:xfrm flipH="1">
            <a:off x="6628809" y="3867150"/>
            <a:ext cx="1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7FC2AE1-C1F3-7901-8670-C1135E58B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31549"/>
              </p:ext>
            </p:extLst>
          </p:nvPr>
        </p:nvGraphicFramePr>
        <p:xfrm>
          <a:off x="463616" y="1019619"/>
          <a:ext cx="4906920" cy="533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410380" imgH="5880145" progId="Excel.Sheet.12">
                  <p:embed/>
                </p:oleObj>
              </mc:Choice>
              <mc:Fallback>
                <p:oleObj name="Worksheet" r:id="rId7" imgW="5410380" imgH="5880145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97FC2AE1-C1F3-7901-8670-C1135E58B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616" y="1019619"/>
                        <a:ext cx="4906920" cy="533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1 CuadroTexto">
            <a:extLst>
              <a:ext uri="{FF2B5EF4-FFF2-40B4-BE49-F238E27FC236}">
                <a16:creationId xmlns:a16="http://schemas.microsoft.com/office/drawing/2014/main" id="{CB02D167-7F21-1177-409E-EB3EAE952B0A}"/>
              </a:ext>
            </a:extLst>
          </p:cNvPr>
          <p:cNvSpPr txBox="1"/>
          <p:nvPr/>
        </p:nvSpPr>
        <p:spPr>
          <a:xfrm>
            <a:off x="1099652" y="84288"/>
            <a:ext cx="5543444" cy="696485"/>
          </a:xfrm>
          <a:prstGeom prst="rect">
            <a:avLst/>
          </a:prstGeom>
          <a:noFill/>
        </p:spPr>
        <p:txBody>
          <a:bodyPr wrap="square" lIns="97549" tIns="48774" rIns="97549" bIns="48774" rtlCol="0">
            <a:spAutoFit/>
          </a:bodyPr>
          <a:lstStyle>
            <a:defPPr>
              <a:defRPr lang="es-ES"/>
            </a:defPPr>
            <a:lvl1pPr>
              <a:defRPr sz="2000" b="1">
                <a:solidFill>
                  <a:srgbClr val="00843D"/>
                </a:solidFill>
                <a:latin typeface="Source Sans Pro" pitchFamily="34" charset="0"/>
                <a:ea typeface="Source Sans Pro" pitchFamily="34" charset="0"/>
              </a:defRPr>
            </a:lvl1pPr>
          </a:lstStyle>
          <a:p>
            <a:r>
              <a:rPr lang="es-ES" sz="2286" dirty="0">
                <a:solidFill>
                  <a:srgbClr val="9F2241"/>
                </a:solidFill>
                <a:latin typeface="Gotham"/>
              </a:rPr>
              <a:t>“Nadie solicita el apoyo”: Ciudad de México</a:t>
            </a:r>
          </a:p>
          <a:p>
            <a:r>
              <a:rPr lang="es-ES" sz="1600" dirty="0">
                <a:solidFill>
                  <a:srgbClr val="9F2241"/>
                </a:solidFill>
                <a:latin typeface="Gotham"/>
              </a:rPr>
              <a:t>01 Marzo 2023 - 16 de Abril 2023</a:t>
            </a:r>
            <a:endParaRPr lang="es-MX" sz="1600" dirty="0">
              <a:solidFill>
                <a:srgbClr val="9F2241"/>
              </a:solidFill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32117796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6272</TotalTime>
  <Words>172</Words>
  <Application>Microsoft Office PowerPoint</Application>
  <PresentationFormat>Personalizado</PresentationFormat>
  <Paragraphs>39</Paragraphs>
  <Slides>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Gotham</vt:lpstr>
      <vt:lpstr>Montserrat</vt:lpstr>
      <vt:lpstr>Arial</vt:lpstr>
      <vt:lpstr>Simple Light</vt:lpstr>
      <vt:lpstr>Worksheet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Ignacio Delgado Zepeda</dc:creator>
  <cp:lastModifiedBy>Juan Daniel Del Valle Perez</cp:lastModifiedBy>
  <cp:revision>32</cp:revision>
  <dcterms:modified xsi:type="dcterms:W3CDTF">2023-05-10T17:45:00Z</dcterms:modified>
</cp:coreProperties>
</file>